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notesMasterIdLst>
    <p:notesMasterId r:id="rId20"/>
  </p:notesMasterIdLst>
  <p:sldIdLst>
    <p:sldId id="273" r:id="rId2"/>
    <p:sldId id="274" r:id="rId3"/>
    <p:sldId id="259" r:id="rId4"/>
    <p:sldId id="275" r:id="rId5"/>
    <p:sldId id="280" r:id="rId6"/>
    <p:sldId id="276" r:id="rId7"/>
    <p:sldId id="279" r:id="rId8"/>
    <p:sldId id="278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82" r:id="rId17"/>
    <p:sldId id="281" r:id="rId18"/>
    <p:sldId id="272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849" autoAdjust="0"/>
  </p:normalViewPr>
  <p:slideViewPr>
    <p:cSldViewPr>
      <p:cViewPr>
        <p:scale>
          <a:sx n="77" d="100"/>
          <a:sy n="77" d="100"/>
        </p:scale>
        <p:origin x="-954" y="-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8F37427-EACC-4AA2-B25C-87D012B0D37F}" type="datetimeFigureOut">
              <a:rPr lang="ru-RU"/>
              <a:pPr>
                <a:defRPr/>
              </a:pPr>
              <a:t>21.03.2016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E05EA1D-9DB5-4A20-86E7-FF0A545BC4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3217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fld id="{36DE027E-88DE-40C9-AD7D-DF85AAA36F4D}" type="slidenum">
              <a:rPr lang="ru-RU" sz="1200"/>
              <a:pPr eaLnBrk="1" hangingPunct="1">
                <a:defRPr/>
              </a:pPr>
              <a:t>6</a:t>
            </a:fld>
            <a:endParaRPr 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99AF7E-7B61-4086-904E-A8401B2F3E84}" type="slidenum">
              <a:rPr 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7C0C0-D698-470A-B88A-5126C4E0BCBB}" type="datetimeFigureOut">
              <a:rPr lang="ru-RU"/>
              <a:pPr>
                <a:defRPr/>
              </a:pPr>
              <a:t>21.03.2016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FFD03-94E3-4671-9D25-7D4A3C0B9D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0909525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81B8C-8C2E-4A77-BBEC-E0C1E8A9DED3}" type="datetimeFigureOut">
              <a:rPr lang="ru-RU"/>
              <a:pPr>
                <a:defRPr/>
              </a:pPr>
              <a:t>21.03.2016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711E4-7D21-4FB0-BCC8-9EFA9519D7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6168574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32745-50BF-4CEA-8B44-5050A690F7C9}" type="datetimeFigureOut">
              <a:rPr lang="ru-RU"/>
              <a:pPr>
                <a:defRPr/>
              </a:pPr>
              <a:t>21.03.2016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4CB50-80E5-4D36-A174-BB6094E6A5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0873007"/>
      </p:ext>
    </p:extLst>
  </p:cSld>
  <p:clrMapOvr>
    <a:masterClrMapping/>
  </p:clrMapOvr>
  <p:transition spd="slow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CEE06-69D5-4BD8-962B-FC65BEE7C3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6975173"/>
      </p:ext>
    </p:extLst>
  </p:cSld>
  <p:clrMapOvr>
    <a:masterClrMapping/>
  </p:clrMapOvr>
  <p:transition spd="slow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53CAE-0ECA-40B7-A2DC-E9FFA17BFA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0876502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F79A7-5115-4A40-BDCD-9B3B1E89EA1A}" type="datetimeFigureOut">
              <a:rPr lang="ru-RU"/>
              <a:pPr>
                <a:defRPr/>
              </a:pPr>
              <a:t>21.03.2016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C570-3208-4B30-AE1B-F78712DF08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7426358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4617-F079-4643-B1EA-6E0E665EA689}" type="datetimeFigureOut">
              <a:rPr lang="ru-RU"/>
              <a:pPr>
                <a:defRPr/>
              </a:pPr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8C9D9-FF2E-4EBE-9EE1-6D2761F381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2647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EB1E9-09BF-4FD1-8143-16BC472857BB}" type="datetimeFigureOut">
              <a:rPr lang="ru-RU"/>
              <a:pPr>
                <a:defRPr/>
              </a:pPr>
              <a:t>21.03.2016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AD928-DD2E-4227-A427-28B7D8406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8938618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EC12F-85BE-44A1-A303-983E5D13F5C3}" type="datetimeFigureOut">
              <a:rPr lang="ru-RU"/>
              <a:pPr>
                <a:defRPr/>
              </a:pPr>
              <a:t>21.03.2016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B4EDD-A61B-40AD-B4F3-BE9427266F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3316925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A3EE9-4E5F-4DDB-82A4-159409BEA93A}" type="datetimeFigureOut">
              <a:rPr lang="ru-RU"/>
              <a:pPr>
                <a:defRPr/>
              </a:pPr>
              <a:t>21.03.2016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DC7FB-B1CE-43FC-B8C1-788BF49D6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3441775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4D668-82B7-4B64-B4AA-FA07740C1DF4}" type="datetimeFigureOut">
              <a:rPr lang="ru-RU"/>
              <a:pPr>
                <a:defRPr/>
              </a:pPr>
              <a:t>21.03.2016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9EC67-E5CF-4000-BC68-B6671637A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1433460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6161E-A795-410D-8DB4-9480505B840C}" type="datetimeFigureOut">
              <a:rPr lang="ru-RU"/>
              <a:pPr>
                <a:defRPr/>
              </a:pPr>
              <a:t>21.03.2016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A090E-7770-45D7-A111-8C7C9CED9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4653594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22995-DA69-4791-9715-23DB75F832EB}" type="datetimeFigureOut">
              <a:rPr lang="ru-RU"/>
              <a:pPr>
                <a:defRPr/>
              </a:pPr>
              <a:t>21.03.2016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77859-A3CB-4C48-A8AE-DD19402972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5915837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A67D29D-1042-4523-ACEB-4CEC74F2738F}" type="datetimeFigureOut">
              <a:rPr lang="ru-RU"/>
              <a:pPr>
                <a:defRPr/>
              </a:pPr>
              <a:t>21.03.2016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6FBBD8FA-6DB5-42AB-B298-3AD1565682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57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8" r:id="rId12"/>
    <p:sldLayoutId id="2147483959" r:id="rId13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428736"/>
            <a:ext cx="6984536" cy="2857520"/>
          </a:xfrm>
        </p:spPr>
        <p:txBody>
          <a:bodyPr rtlCol="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2060"/>
                </a:solidFill>
                <a:cs typeface="Arabic Typesetting" pitchFamily="66" charset="-78"/>
              </a:rPr>
              <a:t>Лёгкая атлетика</a:t>
            </a:r>
            <a:endParaRPr lang="ru-RU" i="1" dirty="0">
              <a:solidFill>
                <a:srgbClr val="002060"/>
              </a:solidFill>
              <a:cs typeface="Arabic Typesetting" pitchFamily="66" charset="-7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8938" y="4518025"/>
            <a:ext cx="5508625" cy="1752600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alt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  <a:cs typeface="Tunga" pitchFamily="34" charset="0"/>
              </a:rPr>
              <a:t>Подготовил </a:t>
            </a:r>
          </a:p>
          <a:p>
            <a:pPr algn="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alt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  <a:cs typeface="Tunga" pitchFamily="34" charset="0"/>
              </a:rPr>
              <a:t>учитель физкультуры</a:t>
            </a:r>
            <a:endParaRPr lang="ru-RU" altLang="ru-RU" sz="2400" i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Medium" pitchFamily="34" charset="0"/>
              <a:cs typeface="Tunga" pitchFamily="34" charset="0"/>
            </a:endParaRPr>
          </a:p>
          <a:p>
            <a:pPr algn="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alt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  <a:cs typeface="Tunga" pitchFamily="34" charset="0"/>
              </a:rPr>
              <a:t>Изварин В.В.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altLang="ru-RU" sz="18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Medium" pitchFamily="34" charset="0"/>
              <a:cs typeface="Tunga" pitchFamily="34" charset="0"/>
            </a:endParaRPr>
          </a:p>
        </p:txBody>
      </p:sp>
      <p:pic>
        <p:nvPicPr>
          <p:cNvPr id="9220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3071810"/>
            <a:ext cx="3214710" cy="328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950" y="188913"/>
            <a:ext cx="8745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dirty="0">
                <a:latin typeface="Times New Roman" charset="0"/>
              </a:rPr>
              <a:t>ОКУ «</a:t>
            </a:r>
            <a:r>
              <a:rPr lang="ru-RU" sz="3200" dirty="0" err="1">
                <a:latin typeface="Times New Roman" charset="0"/>
              </a:rPr>
              <a:t>Новопоселёновская</a:t>
            </a:r>
            <a:r>
              <a:rPr lang="ru-RU" sz="3200" dirty="0">
                <a:latin typeface="Times New Roman" charset="0"/>
              </a:rPr>
              <a:t> с(к) школа-интернат»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dirty="0" smtClean="0">
                <a:cs typeface="Times New Roman" pitchFamily="18" charset="0"/>
              </a:rPr>
              <a:t>Виды легкой атлетики</a:t>
            </a:r>
            <a:endParaRPr lang="ru-RU" sz="6000" dirty="0">
              <a:cs typeface="Times New Roman" pitchFamily="18" charset="0"/>
            </a:endParaRPr>
          </a:p>
        </p:txBody>
      </p:sp>
      <p:sp>
        <p:nvSpPr>
          <p:cNvPr id="14339" name="Объект 1"/>
          <p:cNvSpPr>
            <a:spLocks noGrp="1"/>
          </p:cNvSpPr>
          <p:nvPr>
            <p:ph idx="1"/>
          </p:nvPr>
        </p:nvSpPr>
        <p:spPr>
          <a:xfrm>
            <a:off x="871538" y="1844675"/>
            <a:ext cx="7408862" cy="4281488"/>
          </a:xfrm>
        </p:spPr>
        <p:txBody>
          <a:bodyPr/>
          <a:lstStyle/>
          <a:p>
            <a:pPr eaLnBrk="1" hangingPunct="1"/>
            <a:r>
              <a:rPr lang="ru-RU" sz="3600" smtClean="0">
                <a:cs typeface="Times New Roman" charset="0"/>
              </a:rPr>
              <a:t>Ходьба</a:t>
            </a:r>
          </a:p>
          <a:p>
            <a:pPr eaLnBrk="1" hangingPunct="1"/>
            <a:r>
              <a:rPr lang="ru-RU" sz="3600" smtClean="0">
                <a:cs typeface="Times New Roman" charset="0"/>
              </a:rPr>
              <a:t>Бег</a:t>
            </a:r>
          </a:p>
          <a:p>
            <a:pPr eaLnBrk="1" hangingPunct="1"/>
            <a:r>
              <a:rPr lang="ru-RU" sz="3600" smtClean="0">
                <a:cs typeface="Times New Roman" charset="0"/>
              </a:rPr>
              <a:t>Прыжки</a:t>
            </a:r>
          </a:p>
          <a:p>
            <a:pPr eaLnBrk="1" hangingPunct="1"/>
            <a:r>
              <a:rPr lang="ru-RU" sz="3600" smtClean="0">
                <a:cs typeface="Times New Roman" charset="0"/>
              </a:rPr>
              <a:t>Метания</a:t>
            </a:r>
          </a:p>
          <a:p>
            <a:pPr eaLnBrk="1" hangingPunct="1"/>
            <a:r>
              <a:rPr lang="ru-RU" sz="3600" smtClean="0">
                <a:cs typeface="Times New Roman" charset="0"/>
              </a:rPr>
              <a:t>Многоборья</a:t>
            </a:r>
          </a:p>
          <a:p>
            <a:pPr eaLnBrk="1" hangingPunct="1"/>
            <a:endParaRPr lang="ru-RU" smtClean="0"/>
          </a:p>
        </p:txBody>
      </p:sp>
      <p:pic>
        <p:nvPicPr>
          <p:cNvPr id="14340" name="Picture 3" descr="C:\Users\Admin\Desktop\runne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06052">
            <a:off x="6149975" y="4092575"/>
            <a:ext cx="284797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C:\Users\Admin\Desktop\i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043113"/>
            <a:ext cx="2011363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dirty="0" smtClean="0">
                <a:cs typeface="Times New Roman" pitchFamily="18" charset="0"/>
              </a:rPr>
              <a:t>Ходьба</a:t>
            </a:r>
            <a:endParaRPr lang="ru-RU" sz="6000" dirty="0">
              <a:cs typeface="Times New Roman" pitchFamily="18" charset="0"/>
            </a:endParaRPr>
          </a:p>
        </p:txBody>
      </p:sp>
      <p:sp>
        <p:nvSpPr>
          <p:cNvPr id="15363" name="Объект 1"/>
          <p:cNvSpPr>
            <a:spLocks noGrp="1"/>
          </p:cNvSpPr>
          <p:nvPr>
            <p:ph idx="1"/>
          </p:nvPr>
        </p:nvSpPr>
        <p:spPr>
          <a:xfrm>
            <a:off x="755650" y="1989138"/>
            <a:ext cx="7704138" cy="4137025"/>
          </a:xfrm>
        </p:spPr>
        <p:txBody>
          <a:bodyPr/>
          <a:lstStyle/>
          <a:p>
            <a:pPr algn="just" eaLnBrk="1" hangingPunct="1"/>
            <a:r>
              <a:rPr lang="ru-RU" sz="2000" smtClean="0">
                <a:cs typeface="Times New Roman" charset="0"/>
              </a:rPr>
              <a:t>Спортивная ходьба по технике движений отличается от всех видов ходьбы постановкой выпрямленной в коленном суставе ноги. Однако, общим для всех видов ходьбы является постоянный контакт ноги с грунтом одной или двух ног одновременно..</a:t>
            </a:r>
          </a:p>
          <a:p>
            <a:pPr algn="just" eaLnBrk="1" hangingPunct="1"/>
            <a:r>
              <a:rPr lang="ru-RU" sz="2000" smtClean="0">
                <a:cs typeface="Times New Roman" charset="0"/>
              </a:rPr>
              <a:t> Рекорды в спортивной ходьбе регистрируются на дорожке стадиона не более 500 м на дистанциях от 3-х км до результатов суточной ходьбы (более 200 км). </a:t>
            </a:r>
          </a:p>
          <a:p>
            <a:pPr algn="just" eaLnBrk="1" hangingPunct="1"/>
            <a:r>
              <a:rPr lang="ru-RU" sz="2000" smtClean="0">
                <a:cs typeface="Times New Roman" charset="0"/>
              </a:rPr>
              <a:t>На соревнованиях мужчины идут 20 км и 50 км, а женщины идут 20 км.</a:t>
            </a:r>
          </a:p>
          <a:p>
            <a:pPr eaLnBrk="1" hangingPunct="1"/>
            <a:endParaRPr lang="ru-RU" smtClean="0"/>
          </a:p>
        </p:txBody>
      </p:sp>
      <p:pic>
        <p:nvPicPr>
          <p:cNvPr id="15364" name="Picture 2" descr="C:\Users\Admin\Desktop\480x320_gH3QNk7QCjFfTCEsk5FM8fS6eDLnEL1K-400x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941888"/>
            <a:ext cx="381000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dirty="0" smtClean="0">
                <a:cs typeface="Times New Roman" pitchFamily="18" charset="0"/>
              </a:rPr>
              <a:t>Бег</a:t>
            </a:r>
            <a:endParaRPr lang="ru-RU" sz="6000" dirty="0"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1538" y="1557338"/>
            <a:ext cx="7408862" cy="45688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Symbol" pitchFamily="18" charset="2"/>
              <a:buNone/>
              <a:defRPr/>
            </a:pPr>
            <a:r>
              <a:rPr lang="ru-RU" dirty="0">
                <a:cs typeface="Times New Roman" pitchFamily="18" charset="0"/>
              </a:rPr>
              <a:t>Бег занимает наибольшую часть программы легкой атлетики и имеет </a:t>
            </a:r>
            <a:r>
              <a:rPr lang="ru-RU" dirty="0" smtClean="0">
                <a:cs typeface="Times New Roman" pitchFamily="18" charset="0"/>
              </a:rPr>
              <a:t>разновидности</a:t>
            </a:r>
            <a:r>
              <a:rPr lang="ru-RU" dirty="0">
                <a:cs typeface="Times New Roman" pitchFamily="18" charset="0"/>
              </a:rPr>
              <a:t>: </a:t>
            </a:r>
            <a:endParaRPr lang="ru-RU" dirty="0" smtClean="0"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>
                <a:cs typeface="Times New Roman" pitchFamily="18" charset="0"/>
              </a:rPr>
              <a:t>гладкий бег;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бег с препятствиями (искусственными и естественными</a:t>
            </a:r>
            <a:r>
              <a:rPr lang="ru-RU" dirty="0" smtClean="0">
                <a:cs typeface="Times New Roman" pitchFamily="18" charset="0"/>
              </a:rPr>
              <a:t>);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>
                <a:cs typeface="Times New Roman" pitchFamily="18" charset="0"/>
              </a:rPr>
              <a:t>эстафетный </a:t>
            </a:r>
            <a:r>
              <a:rPr lang="ru-RU" dirty="0">
                <a:cs typeface="Times New Roman" pitchFamily="18" charset="0"/>
              </a:rPr>
              <a:t>бег.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</p:txBody>
      </p:sp>
      <p:pic>
        <p:nvPicPr>
          <p:cNvPr id="16388" name="Picture 2" descr="C:\Users\Admin\Desktop\cbc85af00d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573463"/>
            <a:ext cx="4248150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dirty="0" smtClean="0">
                <a:cs typeface="Times New Roman" pitchFamily="18" charset="0"/>
              </a:rPr>
              <a:t>Прыжки</a:t>
            </a:r>
            <a:endParaRPr lang="ru-RU" sz="6000" dirty="0">
              <a:cs typeface="Times New Roman" pitchFamily="18" charset="0"/>
            </a:endParaRPr>
          </a:p>
        </p:txBody>
      </p:sp>
      <p:sp>
        <p:nvSpPr>
          <p:cNvPr id="17411" name="Объект 1"/>
          <p:cNvSpPr>
            <a:spLocks noGrp="1"/>
          </p:cNvSpPr>
          <p:nvPr>
            <p:ph idx="1"/>
          </p:nvPr>
        </p:nvSpPr>
        <p:spPr>
          <a:xfrm>
            <a:off x="871538" y="1989138"/>
            <a:ext cx="7408862" cy="4137025"/>
          </a:xfrm>
        </p:spPr>
        <p:txBody>
          <a:bodyPr/>
          <a:lstStyle/>
          <a:p>
            <a:pPr algn="just" eaLnBrk="1" hangingPunct="1"/>
            <a:r>
              <a:rPr lang="ru-RU" smtClean="0">
                <a:cs typeface="Times New Roman" charset="0"/>
              </a:rPr>
              <a:t>Прыжки в легкой атлетике проводятся в длину, в длину тройным, в высоту и в высоту с шестом, как для мужчин, так и для женщин. Результат фиксируется в метрах и сантиметрах.</a:t>
            </a:r>
          </a:p>
          <a:p>
            <a:pPr algn="just" eaLnBrk="1" hangingPunct="1"/>
            <a:endParaRPr lang="ru-RU" smtClean="0"/>
          </a:p>
        </p:txBody>
      </p:sp>
      <p:pic>
        <p:nvPicPr>
          <p:cNvPr id="17412" name="Picture 2" descr="C:\Users\Admin\Desktop\131849824093499-i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9725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 descr="C:\Users\Admin\Desktop\u92_vrs2008031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4460875"/>
            <a:ext cx="3262312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3388" y="269776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dirty="0" smtClean="0">
                <a:cs typeface="Times New Roman" pitchFamily="18" charset="0"/>
              </a:rPr>
              <a:t>Метания</a:t>
            </a:r>
            <a:endParaRPr lang="ru-RU" sz="6000" dirty="0"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750" y="1916113"/>
            <a:ext cx="8208963" cy="42100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Symbol" pitchFamily="18" charset="2"/>
              <a:buNone/>
              <a:defRPr/>
            </a:pPr>
            <a:r>
              <a:rPr lang="ru-RU" dirty="0" smtClean="0">
                <a:cs typeface="Times New Roman" pitchFamily="18" charset="0"/>
              </a:rPr>
              <a:t>В </a:t>
            </a:r>
            <a:r>
              <a:rPr lang="ru-RU" dirty="0">
                <a:cs typeface="Times New Roman" pitchFamily="18" charset="0"/>
              </a:rPr>
              <a:t>метания входят</a:t>
            </a:r>
            <a:r>
              <a:rPr lang="ru-RU" dirty="0" smtClean="0">
                <a:cs typeface="Times New Roman" pitchFamily="18" charset="0"/>
              </a:rPr>
              <a:t>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толкание ядра </a:t>
            </a:r>
            <a:endParaRPr lang="ru-RU" dirty="0" smtClean="0"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>
                <a:cs typeface="Times New Roman" pitchFamily="18" charset="0"/>
              </a:rPr>
              <a:t>метание </a:t>
            </a:r>
            <a:r>
              <a:rPr lang="ru-RU" dirty="0">
                <a:cs typeface="Times New Roman" pitchFamily="18" charset="0"/>
              </a:rPr>
              <a:t>молота такого же веса, </a:t>
            </a:r>
            <a:endParaRPr lang="ru-RU" dirty="0" smtClean="0"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>
                <a:cs typeface="Times New Roman" pitchFamily="18" charset="0"/>
              </a:rPr>
              <a:t>метание </a:t>
            </a:r>
            <a:r>
              <a:rPr lang="ru-RU" dirty="0">
                <a:cs typeface="Times New Roman" pitchFamily="18" charset="0"/>
              </a:rPr>
              <a:t>копья (800 г и 600 г</a:t>
            </a:r>
            <a:r>
              <a:rPr lang="ru-RU" dirty="0" smtClean="0">
                <a:cs typeface="Times New Roman" pitchFamily="18" charset="0"/>
              </a:rPr>
              <a:t>),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метание диска (2 кг и 1 кг), </a:t>
            </a:r>
            <a:endParaRPr lang="ru-RU" dirty="0" smtClean="0"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>
                <a:cs typeface="Times New Roman" pitchFamily="18" charset="0"/>
              </a:rPr>
              <a:t>гранаты </a:t>
            </a:r>
            <a:r>
              <a:rPr lang="ru-RU" dirty="0">
                <a:cs typeface="Times New Roman" pitchFamily="18" charset="0"/>
              </a:rPr>
              <a:t>(700 г и 500 г) </a:t>
            </a:r>
            <a:endParaRPr lang="ru-RU" dirty="0" smtClean="0"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>
                <a:cs typeface="Times New Roman" pitchFamily="18" charset="0"/>
              </a:rPr>
              <a:t>теннисного </a:t>
            </a:r>
            <a:r>
              <a:rPr lang="ru-RU" dirty="0">
                <a:cs typeface="Times New Roman" pitchFamily="18" charset="0"/>
              </a:rPr>
              <a:t>мяча. </a:t>
            </a:r>
          </a:p>
        </p:txBody>
      </p:sp>
      <p:pic>
        <p:nvPicPr>
          <p:cNvPr id="18436" name="Picture 2" descr="C:\Users\Admin\Desktop\9rFYe4RNi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412875"/>
            <a:ext cx="2290763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C:\Users\Admin\Desktop\0_21cdc_90f4e2cc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394200"/>
            <a:ext cx="3659188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 descr="C:\Users\Admin\Desktop\Trowi0Cup2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5106988"/>
            <a:ext cx="3241675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dirty="0" smtClean="0">
                <a:cs typeface="Times New Roman" pitchFamily="18" charset="0"/>
              </a:rPr>
              <a:t>Многоборье</a:t>
            </a:r>
            <a:endParaRPr lang="ru-RU" sz="6000" dirty="0">
              <a:cs typeface="Times New Roman" pitchFamily="18" charset="0"/>
            </a:endParaRPr>
          </a:p>
        </p:txBody>
      </p:sp>
      <p:sp>
        <p:nvSpPr>
          <p:cNvPr id="19459" name="Объект 1"/>
          <p:cNvSpPr>
            <a:spLocks noGrp="1"/>
          </p:cNvSpPr>
          <p:nvPr>
            <p:ph idx="1"/>
          </p:nvPr>
        </p:nvSpPr>
        <p:spPr>
          <a:xfrm>
            <a:off x="684213" y="2060575"/>
            <a:ext cx="7848600" cy="4065588"/>
          </a:xfrm>
        </p:spPr>
        <p:txBody>
          <a:bodyPr/>
          <a:lstStyle/>
          <a:p>
            <a:pPr algn="just" eaLnBrk="1" hangingPunct="1"/>
            <a:r>
              <a:rPr lang="ru-RU" sz="2000" smtClean="0">
                <a:cs typeface="Times New Roman" charset="0"/>
              </a:rPr>
              <a:t>Легкоатлетические многоборья включают много видов легкой атлетики. Классическое мужское десятиборье – это бег на 100, 400, 1500 м, 110 м с барьерами, прыжки в высоту, с шестом, в длину, метание копья, диска, толкание ядра. Классическое женское семиборье – это бег 100 м с барьерами, 200 м, 800 м, прыжки в длину и в высоту, метание копья и толкание ядра.</a:t>
            </a:r>
          </a:p>
        </p:txBody>
      </p:sp>
      <p:pic>
        <p:nvPicPr>
          <p:cNvPr id="19460" name="Picture 2" descr="C:\Users\Admin\Desktop\511163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005263"/>
            <a:ext cx="34671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 descr="C:\Users\Admin\Desktop\400-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4202113"/>
            <a:ext cx="3233737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Команда </a:t>
            </a:r>
            <a:r>
              <a:rPr lang="ru-RU" dirty="0" smtClean="0"/>
              <a:t>                                                          ОКУ </a:t>
            </a:r>
            <a:r>
              <a:rPr lang="ru-RU" dirty="0" smtClean="0"/>
              <a:t>«</a:t>
            </a:r>
            <a:r>
              <a:rPr lang="ru-RU" dirty="0" err="1" smtClean="0"/>
              <a:t>Новопоселеновская</a:t>
            </a:r>
            <a:r>
              <a:rPr lang="ru-RU" dirty="0" smtClean="0"/>
              <a:t>                      школа-интернат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1507" name="Picture 4" descr="C:\Users\Охрана-Труда\Desktop\Изварин В.В\IMG_20150423_1316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33513" y="2000240"/>
            <a:ext cx="6276975" cy="4308485"/>
          </a:xfr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Наши достижения !!!</a:t>
            </a:r>
            <a:endParaRPr lang="ru-RU" dirty="0"/>
          </a:p>
        </p:txBody>
      </p:sp>
      <p:pic>
        <p:nvPicPr>
          <p:cNvPr id="22531" name="Picture 4" descr="C:\Users\Охрана-Труда\Desktop\Изварин В.В\IMG_20151116_102953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1188" y="1341438"/>
            <a:ext cx="8150225" cy="5211762"/>
          </a:xfr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0730256">
            <a:off x="183504" y="1511566"/>
            <a:ext cx="8859319" cy="212365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reflection blurRad="6350" stA="50000" endA="295" endPos="92000" dist="101600" dir="5400000" sy="-100000" algn="bl" rotWithShape="0"/>
            <a:softEdge rad="317500"/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 w="114300" prst="artDeco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внимание!!!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dirty="0" smtClean="0"/>
              <a:t>Определение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73050" indent="-273050" eaLnBrk="1" hangingPunct="1"/>
            <a:r>
              <a:rPr lang="ru-RU" dirty="0" smtClean="0"/>
              <a:t>Лёгкая атлетика – это совокупность  нескольких видов спорта, включающая в себя такие дисциплины, как беговые виды, спортивная ходьба, технические виды (прыжки и метания), многоборья, пробеги (бег по шоссе) и кроссы (бег по пересечённой местности). Один из основных и наиболее массовых видов спорта.</a:t>
            </a:r>
          </a:p>
        </p:txBody>
      </p:sp>
      <p:pic>
        <p:nvPicPr>
          <p:cNvPr id="3" name="Gimn-Legkaya-atletika(muzofon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3528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1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65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dirty="0" smtClean="0">
                <a:cs typeface="Times New Roman" pitchFamily="18" charset="0"/>
              </a:rPr>
              <a:t>Легкая атлетика </a:t>
            </a:r>
            <a:endParaRPr lang="ru-RU" sz="7200" dirty="0"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0113" y="1989138"/>
            <a:ext cx="7408862" cy="4210050"/>
          </a:xfrm>
        </p:spPr>
        <p:txBody>
          <a:bodyPr rtlCol="0">
            <a:normAutofit/>
          </a:bodyPr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>
                <a:cs typeface="Times New Roman" pitchFamily="18" charset="0"/>
              </a:rPr>
              <a:t>Легкая атлетика – один из самых популярных видов спорта, если не сказать больше. Ведь в широких кругах любителей спорта она носит титул –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Королева спорта</a:t>
            </a:r>
            <a:r>
              <a:rPr lang="ru-RU" dirty="0">
                <a:cs typeface="Times New Roman" pitchFamily="18" charset="0"/>
              </a:rPr>
              <a:t>.</a:t>
            </a:r>
          </a:p>
        </p:txBody>
      </p:sp>
      <p:pic>
        <p:nvPicPr>
          <p:cNvPr id="7172" name="Picture 2" descr="C:\Users\Admin\Desktop\003826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47766">
            <a:off x="382588" y="4122738"/>
            <a:ext cx="4048125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" descr="C:\Users\Admin\Desktop\248f2f241fe7584dfb492966acfac1f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37470">
            <a:off x="5330825" y="3752850"/>
            <a:ext cx="352742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dirty="0" smtClean="0"/>
              <a:t>ИААФ</a:t>
            </a:r>
          </a:p>
        </p:txBody>
      </p:sp>
      <p:pic>
        <p:nvPicPr>
          <p:cNvPr id="10243" name="Picture 6" descr="C:\Новая папка\рефераты\фото1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55650" y="1844675"/>
            <a:ext cx="3886200" cy="43180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Char char=""/>
              <a:defRPr/>
            </a:pPr>
            <a:r>
              <a:rPr lang="ru-RU" sz="2000" smtClean="0"/>
              <a:t>Руководящая организация - Международная ассоциация легкоатлетических федераций (ИААФ), создана в 1912 году и объединяет 212 национальных федераций.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Char char=""/>
              <a:defRPr/>
            </a:pPr>
            <a:r>
              <a:rPr lang="ru-RU" sz="2000" smtClean="0"/>
              <a:t>ИААФ даёт следующее определение термину «лёгкая атлетика»: «соревнования на стадионе, бег по шоссе, спортивная ходьба, кросс и бег по горам (горный бег)».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600" y="476672"/>
            <a:ext cx="8229600" cy="85883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dirty="0" smtClean="0">
                <a:cs typeface="Times New Roman" pitchFamily="18" charset="0"/>
              </a:rPr>
              <a:t>История</a:t>
            </a:r>
            <a:endParaRPr lang="ru-RU" sz="7200" dirty="0">
              <a:cs typeface="Times New Roman" pitchFamily="18" charset="0"/>
            </a:endParaRPr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395288" y="1268413"/>
            <a:ext cx="8353425" cy="4857750"/>
          </a:xfrm>
        </p:spPr>
        <p:txBody>
          <a:bodyPr/>
          <a:lstStyle/>
          <a:p>
            <a:pPr algn="just" eaLnBrk="1" hangingPunct="1"/>
            <a:r>
              <a:rPr lang="ru-RU" smtClean="0"/>
              <a:t>История легкой атлетики начала свой отсчёт еще с Олимпийских игр в Древней Греции. На самых первых олимпиадах соревновались только в беге на длину стадиона (192,27 м). Позже в программе появился диаулос – бег в две стадии (туда и обратно). После чего появился бег на выносливость. В 708 г. до н.э. атлеты уже мерились силами в пятиборье, а позже в – эстафетном беге.</a:t>
            </a:r>
          </a:p>
        </p:txBody>
      </p:sp>
      <p:pic>
        <p:nvPicPr>
          <p:cNvPr id="9220" name="Picture 2" descr="C:\Users\Admin\Desktop\a-1986-athe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797425"/>
            <a:ext cx="32289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C:\Users\Admin\Desktop\0c50e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8450" y="4797425"/>
            <a:ext cx="249555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dirty="0" smtClean="0"/>
              <a:t>История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ru-RU" sz="1800" smtClean="0">
                <a:cs typeface="Times New Roman" charset="0"/>
              </a:rPr>
              <a:t>Древнегреческие бегуны (ваза ~530 год до нашей эры)</a:t>
            </a:r>
            <a:r>
              <a:rPr lang="ru-RU" sz="1800" smtClean="0"/>
              <a:t>.</a:t>
            </a:r>
          </a:p>
          <a:p>
            <a:pPr eaLnBrk="1" hangingPunct="1"/>
            <a:r>
              <a:rPr lang="ru-RU" sz="1800" smtClean="0">
                <a:cs typeface="Times New Roman" charset="0"/>
              </a:rPr>
              <a:t>Легкоатлетические упражнения проводились с целью физической подготовки, а также для проведения состязаний ещё в глубокой древности. Но история лёгкой атлетики, как принято считать, началась с соревнований в беге на </a:t>
            </a:r>
            <a:r>
              <a:rPr lang="ru-RU" sz="1800" smtClean="0"/>
              <a:t>О</a:t>
            </a:r>
            <a:r>
              <a:rPr lang="ru-RU" sz="1800" smtClean="0">
                <a:cs typeface="Times New Roman" charset="0"/>
              </a:rPr>
              <a:t>лимпийских играх Древней Греции (776 год до нашей эры).</a:t>
            </a:r>
            <a:r>
              <a:rPr lang="ru-RU" smtClean="0"/>
              <a:t> </a:t>
            </a:r>
          </a:p>
          <a:p>
            <a:pPr eaLnBrk="1" hangingPunct="1"/>
            <a:endParaRPr lang="ru-RU" smtClean="0"/>
          </a:p>
        </p:txBody>
      </p:sp>
      <p:pic>
        <p:nvPicPr>
          <p:cNvPr id="10244" name="Picture 6" descr="C:\Новая папка\рефераты\фото2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148263" y="1844675"/>
            <a:ext cx="2794000" cy="41529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dirty="0" smtClean="0">
                <a:cs typeface="Times New Roman" pitchFamily="18" charset="0"/>
              </a:rPr>
              <a:t>История</a:t>
            </a:r>
            <a:r>
              <a:rPr lang="ru-RU" sz="6000" dirty="0" smtClean="0">
                <a:cs typeface="Times New Roman" pitchFamily="18" charset="0"/>
              </a:rPr>
              <a:t> </a:t>
            </a:r>
            <a:endParaRPr lang="ru-RU" sz="6000" dirty="0">
              <a:cs typeface="Times New Roman" pitchFamily="18" charset="0"/>
            </a:endParaRPr>
          </a:p>
        </p:txBody>
      </p:sp>
      <p:sp>
        <p:nvSpPr>
          <p:cNvPr id="11267" name="Объект 1"/>
          <p:cNvSpPr>
            <a:spLocks noGrp="1"/>
          </p:cNvSpPr>
          <p:nvPr>
            <p:ph idx="1"/>
          </p:nvPr>
        </p:nvSpPr>
        <p:spPr>
          <a:xfrm>
            <a:off x="539750" y="2133600"/>
            <a:ext cx="7993063" cy="3992563"/>
          </a:xfrm>
        </p:spPr>
        <p:txBody>
          <a:bodyPr/>
          <a:lstStyle/>
          <a:p>
            <a:pPr algn="just" eaLnBrk="1" hangingPunct="1"/>
            <a:r>
              <a:rPr lang="ru-RU" smtClean="0">
                <a:cs typeface="Times New Roman" charset="0"/>
              </a:rPr>
              <a:t>На Британских островах с XII в.  стали проходить соревнования в беге на различные дистанции, прыжки в длину, в высоту и с шестом, метание тяжестей. Эти состязания и легли в основу большинства видов современной легкой атлетики.</a:t>
            </a:r>
          </a:p>
          <a:p>
            <a:pPr algn="just" eaLnBrk="1" hangingPunct="1"/>
            <a:endParaRPr lang="ru-RU" smtClean="0"/>
          </a:p>
        </p:txBody>
      </p:sp>
      <p:pic>
        <p:nvPicPr>
          <p:cNvPr id="11268" name="Picture 2" descr="C:\Users\Admin\Desktop\london-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724400"/>
            <a:ext cx="3810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dirty="0" smtClean="0"/>
              <a:t>История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871538" y="2674938"/>
            <a:ext cx="5500687" cy="2881312"/>
          </a:xfrm>
        </p:spPr>
        <p:txBody>
          <a:bodyPr>
            <a:normAutofit lnSpcReduction="10000"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sz="1800" smtClean="0"/>
              <a:t>Начало распространению лёгкой атлетики в России было положено в 1888 г., когда в Тярлево, близ Петербурга, был организован спортивный кружок. В том же году там было проведено первое в России соревнование по бегу. Впервые первенство России по лёгкой атлетике проходило в 1908 г. В нём приняли участие около 50 спортсменов.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sz="1800" smtClean="0"/>
              <a:t>В 1911 г. создаётся Всероссийский союз любителей лёгкой атлетики, объединивший около 20 спортивных лиг Петербурга, Москвы, Киева, Риги и других городов.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sz="1800" smtClean="0"/>
          </a:p>
        </p:txBody>
      </p:sp>
      <p:pic>
        <p:nvPicPr>
          <p:cNvPr id="12292" name="Picture 2" descr="C:\Users\Admin\Desktop\n-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852738"/>
            <a:ext cx="2417762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dirty="0" smtClean="0">
                <a:cs typeface="Times New Roman" pitchFamily="18" charset="0"/>
              </a:rPr>
              <a:t>История</a:t>
            </a:r>
            <a:endParaRPr lang="ru-RU" sz="6000" dirty="0">
              <a:cs typeface="Times New Roman" pitchFamily="18" charset="0"/>
            </a:endParaRPr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871538" y="1773238"/>
            <a:ext cx="7408862" cy="4352925"/>
          </a:xfrm>
        </p:spPr>
        <p:txBody>
          <a:bodyPr/>
          <a:lstStyle/>
          <a:p>
            <a:pPr eaLnBrk="1" hangingPunct="1"/>
            <a:r>
              <a:rPr lang="ru-RU" smtClean="0">
                <a:cs typeface="Times New Roman" charset="0"/>
              </a:rPr>
              <a:t>С 1946 сов. легкоатлеты участвуют в чемпионатах Европы (проводятся с 1934 в чётные годы между Олимпийскими играми), с 1952 — в Олимпийских играх. </a:t>
            </a:r>
          </a:p>
          <a:p>
            <a:pPr eaLnBrk="1" hangingPunct="1"/>
            <a:r>
              <a:rPr lang="ru-RU" smtClean="0">
                <a:cs typeface="Times New Roman" charset="0"/>
              </a:rPr>
              <a:t>В 1968 основана Европейская ассоциация легкой атлетики — ЕАА, объединяющая 35 национальных федераций</a:t>
            </a:r>
          </a:p>
        </p:txBody>
      </p:sp>
      <p:pic>
        <p:nvPicPr>
          <p:cNvPr id="13316" name="Picture 2" descr="C:\Users\Admin\Desktop\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760913"/>
            <a:ext cx="28797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 descr="C:\Users\Admin\Desktop\i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41888"/>
            <a:ext cx="248761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250</TotalTime>
  <Words>736</Words>
  <Application>Microsoft Office PowerPoint</Application>
  <PresentationFormat>Экран (4:3)</PresentationFormat>
  <Paragraphs>57</Paragraphs>
  <Slides>18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Апекс</vt:lpstr>
      <vt:lpstr>Лёгкая атлетика</vt:lpstr>
      <vt:lpstr>Определение</vt:lpstr>
      <vt:lpstr>Легкая атлетика </vt:lpstr>
      <vt:lpstr>ИААФ</vt:lpstr>
      <vt:lpstr>История</vt:lpstr>
      <vt:lpstr>История</vt:lpstr>
      <vt:lpstr>История </vt:lpstr>
      <vt:lpstr>История</vt:lpstr>
      <vt:lpstr>История</vt:lpstr>
      <vt:lpstr>Виды легкой атлетики</vt:lpstr>
      <vt:lpstr>Ходьба</vt:lpstr>
      <vt:lpstr>Бег</vt:lpstr>
      <vt:lpstr>Прыжки</vt:lpstr>
      <vt:lpstr>Метания</vt:lpstr>
      <vt:lpstr>Многоборье</vt:lpstr>
      <vt:lpstr>Команда                                                           ОКУ «Новопоселеновская                      школа-интернат»</vt:lpstr>
      <vt:lpstr>Наши достижения !!!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 «Легкая атлетика»</dc:title>
  <dc:creator>Admin</dc:creator>
  <cp:lastModifiedBy>Admin</cp:lastModifiedBy>
  <cp:revision>33</cp:revision>
  <dcterms:created xsi:type="dcterms:W3CDTF">2013-10-14T15:35:41Z</dcterms:created>
  <dcterms:modified xsi:type="dcterms:W3CDTF">2016-03-21T18:03:07Z</dcterms:modified>
</cp:coreProperties>
</file>