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E4CFF8-274C-46E7-9F48-6FAA295AF7A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36180A-4BED-4E96-B2BD-8AACD0DD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6802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ОКУ </a:t>
            </a:r>
            <a:r>
              <a:rPr lang="ru-RU" sz="2200" dirty="0" smtClean="0">
                <a:solidFill>
                  <a:schemeClr val="tx1"/>
                </a:solidFill>
              </a:rPr>
              <a:t>«</a:t>
            </a:r>
            <a:r>
              <a:rPr lang="ru-RU" sz="2200" dirty="0" err="1" smtClean="0">
                <a:solidFill>
                  <a:schemeClr val="tx1"/>
                </a:solidFill>
              </a:rPr>
              <a:t>Новопоселёновская</a:t>
            </a:r>
            <a:r>
              <a:rPr lang="ru-RU" sz="2200" dirty="0" smtClean="0">
                <a:solidFill>
                  <a:schemeClr val="tx1"/>
                </a:solidFill>
              </a:rPr>
              <a:t> школа-интернат»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физкультуры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Изварин </a:t>
            </a:r>
            <a:r>
              <a:rPr lang="ru-RU" dirty="0" smtClean="0">
                <a:solidFill>
                  <a:schemeClr val="tx1"/>
                </a:solidFill>
              </a:rPr>
              <a:t>В.В.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0cd61cbf2003cbc1a1d3708513ff4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285992"/>
            <a:ext cx="3714776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2000241"/>
            <a:ext cx="5643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правил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Фолы (нарушения)</a:t>
            </a:r>
          </a:p>
          <a:p>
            <a:r>
              <a:rPr lang="ru-RU" dirty="0" smtClean="0"/>
              <a:t>Удар </a:t>
            </a:r>
            <a:r>
              <a:rPr lang="ru-RU" dirty="0"/>
              <a:t>соперника ногой или его попытка</a:t>
            </a:r>
          </a:p>
          <a:p>
            <a:r>
              <a:rPr lang="ru-RU" dirty="0"/>
              <a:t>Подножка или попытка сделать её сопернику</a:t>
            </a:r>
          </a:p>
          <a:p>
            <a:r>
              <a:rPr lang="ru-RU" dirty="0"/>
              <a:t>Прыжок на соперника</a:t>
            </a:r>
          </a:p>
          <a:p>
            <a:r>
              <a:rPr lang="ru-RU" dirty="0"/>
              <a:t>Атака соперника</a:t>
            </a:r>
          </a:p>
          <a:p>
            <a:r>
              <a:rPr lang="ru-RU" dirty="0"/>
              <a:t>Толчок соперника руками</a:t>
            </a:r>
          </a:p>
          <a:p>
            <a:r>
              <a:rPr lang="ru-RU" dirty="0"/>
              <a:t>Удар или попытка такового против соперника</a:t>
            </a:r>
          </a:p>
          <a:p>
            <a:endParaRPr lang="ru-RU" dirty="0"/>
          </a:p>
        </p:txBody>
      </p:sp>
      <p:pic>
        <p:nvPicPr>
          <p:cNvPr id="4" name="Рисунок 3" descr="pravila-futbola-dlja-chajnikov-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1942"/>
            <a:ext cx="3148980" cy="26163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Недисциплинированное поведение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Драки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Плевки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Нецензурные выражения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 жесты</a:t>
            </a:r>
          </a:p>
          <a:p>
            <a:endParaRPr lang="ru-RU" dirty="0"/>
          </a:p>
        </p:txBody>
      </p:sp>
      <p:pic>
        <p:nvPicPr>
          <p:cNvPr id="5" name="Рисунок 4" descr="0001a8b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571744"/>
            <a:ext cx="5214974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Судьи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r>
              <a:rPr lang="ru-RU" dirty="0"/>
              <a:t>Судьи следят за порядком на футбольном поле. Их работа заключается в определении нарушения правил.</a:t>
            </a:r>
          </a:p>
        </p:txBody>
      </p:sp>
      <p:pic>
        <p:nvPicPr>
          <p:cNvPr id="4" name="Рисунок 3" descr="image43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5262584" cy="32909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34020"/>
          </a:xfrm>
        </p:spPr>
        <p:txBody>
          <a:bodyPr>
            <a:normAutofit fontScale="90000"/>
          </a:bodyPr>
          <a:lstStyle/>
          <a:p>
            <a:pPr marL="0" algn="ctr">
              <a:spcBef>
                <a:spcPts val="0"/>
              </a:spcBef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популярный и массовый вид спорта в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2928958" cy="2500330"/>
          </a:xfrm>
        </p:spPr>
      </p:pic>
      <p:pic>
        <p:nvPicPr>
          <p:cNvPr id="5" name="Рисунок 4" descr="real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496"/>
            <a:ext cx="4357718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https://ru.wikipedia.org/wiki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https://yandex.ru/images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футбол?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3200" b="1" dirty="0" err="1" smtClean="0"/>
              <a:t>Футбо́л</a:t>
            </a:r>
            <a:r>
              <a:rPr lang="ru-RU" sz="3200" dirty="0" smtClean="0"/>
              <a:t> </a:t>
            </a:r>
            <a:r>
              <a:rPr lang="ru-RU" sz="3200" dirty="0"/>
              <a:t> — командный вид </a:t>
            </a:r>
            <a:r>
              <a:rPr lang="ru-RU" sz="3200" dirty="0" smtClean="0"/>
              <a:t>спорта, </a:t>
            </a:r>
            <a:r>
              <a:rPr lang="ru-RU" sz="3200" dirty="0"/>
              <a:t>в </a:t>
            </a:r>
            <a:r>
              <a:rPr lang="ru-RU" sz="3200" dirty="0" smtClean="0"/>
              <a:t>котором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200" dirty="0" smtClean="0"/>
              <a:t>целью </a:t>
            </a:r>
            <a:r>
              <a:rPr lang="ru-RU" sz="3200" dirty="0"/>
              <a:t>является забить </a:t>
            </a:r>
            <a:r>
              <a:rPr lang="ru-RU" sz="3200" dirty="0" smtClean="0"/>
              <a:t>мяч</a:t>
            </a:r>
            <a:r>
              <a:rPr lang="ru-RU" sz="3200" dirty="0"/>
              <a:t> </a:t>
            </a:r>
            <a:r>
              <a:rPr lang="ru-RU" sz="3200" dirty="0" smtClean="0"/>
              <a:t>в ворота</a:t>
            </a:r>
            <a:endParaRPr lang="ru-RU" sz="3200" dirty="0"/>
          </a:p>
          <a:p>
            <a:pPr marL="0" algn="just">
              <a:spcBef>
                <a:spcPts val="0"/>
              </a:spcBef>
              <a:buNone/>
            </a:pPr>
            <a:r>
              <a:rPr lang="ru-RU" sz="3200" dirty="0" smtClean="0"/>
              <a:t>соперника ногами </a:t>
            </a:r>
            <a:r>
              <a:rPr lang="ru-RU" sz="3200" dirty="0"/>
              <a:t>или другими частями </a:t>
            </a:r>
            <a:r>
              <a:rPr lang="ru-RU" sz="3200" dirty="0" smtClean="0"/>
              <a:t>тела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200" dirty="0" smtClean="0"/>
              <a:t>(кроме </a:t>
            </a:r>
            <a:r>
              <a:rPr lang="ru-RU" sz="3200" dirty="0"/>
              <a:t>рук) большее количество раз, </a:t>
            </a:r>
            <a:r>
              <a:rPr lang="ru-RU" sz="3200" dirty="0" smtClean="0"/>
              <a:t>чем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3200" dirty="0" smtClean="0"/>
              <a:t>команда </a:t>
            </a:r>
            <a:r>
              <a:rPr lang="ru-RU" sz="3200" dirty="0"/>
              <a:t>соперника. 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690543"/>
            <a:ext cx="3175290" cy="19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dirty="0"/>
              <a:t>Каждая команда состоит максимум из одиннадцати игроков (без учета запасных), один из которых должен быть вратарём</a:t>
            </a:r>
            <a:r>
              <a:rPr lang="ru-RU" dirty="0" smtClean="0"/>
              <a:t>.</a:t>
            </a:r>
          </a:p>
          <a:p>
            <a:r>
              <a:rPr lang="ru-RU" dirty="0"/>
              <a:t>Вратари являются единственными игроками, которым позволено играть руками при условии: они делают это в пределах штрафной площади у своих собственных ворот.</a:t>
            </a:r>
          </a:p>
        </p:txBody>
      </p:sp>
      <p:pic>
        <p:nvPicPr>
          <p:cNvPr id="4" name="Рисунок 3" descr="argentina-predictions-FIFA-World-Cup-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857628"/>
            <a:ext cx="392909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686700" cy="5759596"/>
          </a:xfrm>
        </p:spPr>
        <p:txBody>
          <a:bodyPr>
            <a:normAutofit/>
          </a:bodyPr>
          <a:lstStyle/>
          <a:p>
            <a:r>
              <a:rPr lang="ru-RU" dirty="0"/>
              <a:t>Отдельная футбольная игра называется матч, который в свою очередь состоит из двух </a:t>
            </a:r>
            <a:r>
              <a:rPr lang="ru-RU" dirty="0" smtClean="0"/>
              <a:t>таймов</a:t>
            </a:r>
            <a:r>
              <a:rPr lang="ru-RU" dirty="0"/>
              <a:t> по 45 минут. Пауза между первым и вторым таймами составляет 15 минут, в течение которой команды отдыхают, а по её окончании меняются </a:t>
            </a:r>
            <a:r>
              <a:rPr lang="ru-RU" dirty="0" smtClean="0"/>
              <a:t>воротами</a:t>
            </a:r>
          </a:p>
          <a:p>
            <a:r>
              <a:rPr lang="ru-RU" dirty="0"/>
              <a:t>Цель игры — забить мяч в ворота противника, сделать это как можно большее количество раз и постараться не допустить гола в свои ворота. Матч выигрывает команда, забившая большее количество голов.</a:t>
            </a:r>
          </a:p>
        </p:txBody>
      </p:sp>
      <p:pic>
        <p:nvPicPr>
          <p:cNvPr id="5" name="Рисунок 4" descr="r2_www.catsmob.com_euro_2012_awesome_pics_28_188293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653136"/>
            <a:ext cx="3286148" cy="199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ru-RU" dirty="0"/>
              <a:t>В случае, если в течение двух таймов команды забили одинаковое количество голов, то или фиксируется ничья, или победитель выявляется согласно установленному регламенту матча. В этом случае может быть назначено дополнительное время — ещё два тайма по 15 минут каждый.</a:t>
            </a:r>
          </a:p>
        </p:txBody>
      </p:sp>
      <p:pic>
        <p:nvPicPr>
          <p:cNvPr id="4" name="Рисунок 3" descr="2669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645024"/>
            <a:ext cx="4286280" cy="285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Футбольное поле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467600" cy="5188092"/>
          </a:xfrm>
        </p:spPr>
        <p:txBody>
          <a:bodyPr>
            <a:normAutofit/>
          </a:bodyPr>
          <a:lstStyle/>
          <a:p>
            <a:r>
              <a:rPr lang="ru-RU" dirty="0" smtClean="0"/>
              <a:t>Покрытие: естественное или искусственное.</a:t>
            </a:r>
          </a:p>
          <a:p>
            <a:r>
              <a:rPr lang="ru-RU" dirty="0"/>
              <a:t>З</a:t>
            </a:r>
            <a:r>
              <a:rPr lang="ru-RU" dirty="0" smtClean="0"/>
              <a:t>еленого </a:t>
            </a:r>
            <a:r>
              <a:rPr lang="ru-RU" dirty="0"/>
              <a:t>цвета. </a:t>
            </a:r>
            <a:endParaRPr lang="ru-RU" dirty="0" smtClean="0"/>
          </a:p>
          <a:p>
            <a:r>
              <a:rPr lang="ru-RU" dirty="0" smtClean="0"/>
              <a:t>Форма -</a:t>
            </a:r>
            <a:r>
              <a:rPr lang="ru-RU" dirty="0"/>
              <a:t> </a:t>
            </a:r>
            <a:r>
              <a:rPr lang="ru-RU" dirty="0" smtClean="0"/>
              <a:t>прямоугольник.</a:t>
            </a:r>
          </a:p>
          <a:p>
            <a:r>
              <a:rPr lang="ru-RU" dirty="0"/>
              <a:t>Р</a:t>
            </a:r>
            <a:r>
              <a:rPr lang="ru-RU" dirty="0" smtClean="0"/>
              <a:t>азмер 100—110 </a:t>
            </a:r>
            <a:r>
              <a:rPr lang="ru-RU" dirty="0"/>
              <a:t>м (110—120 ярдов) в длину и минимум 64-75 (70-80 ярдов) в </a:t>
            </a:r>
            <a:r>
              <a:rPr lang="ru-RU" dirty="0" smtClean="0"/>
              <a:t>ширину.</a:t>
            </a:r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714752"/>
            <a:ext cx="4857784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Разметка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01014" cy="5330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Ширина </a:t>
            </a:r>
            <a:r>
              <a:rPr lang="ru-RU" b="1" dirty="0" smtClean="0"/>
              <a:t>разметки </a:t>
            </a:r>
            <a:r>
              <a:rPr lang="ru-RU" dirty="0" smtClean="0"/>
              <a:t>делается линиями шириной </a:t>
            </a:r>
            <a:r>
              <a:rPr lang="ru-RU" dirty="0"/>
              <a:t>не более 12 см (5 дюймов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b="1" dirty="0" smtClean="0"/>
              <a:t>Название линий поля</a:t>
            </a:r>
          </a:p>
          <a:p>
            <a:r>
              <a:rPr lang="ru-RU" i="1" dirty="0" smtClean="0"/>
              <a:t>боковые линии </a:t>
            </a:r>
            <a:r>
              <a:rPr lang="ru-RU" dirty="0" smtClean="0"/>
              <a:t>- две </a:t>
            </a:r>
            <a:r>
              <a:rPr lang="ru-RU" dirty="0"/>
              <a:t>длинные линии, ограничивающие поле для </a:t>
            </a:r>
            <a:r>
              <a:rPr lang="ru-RU" dirty="0" smtClean="0"/>
              <a:t>игры;</a:t>
            </a:r>
          </a:p>
          <a:p>
            <a:r>
              <a:rPr lang="ru-RU" i="1" dirty="0" smtClean="0"/>
              <a:t>лицевые линии</a:t>
            </a:r>
            <a:r>
              <a:rPr lang="ru-RU" dirty="0" smtClean="0"/>
              <a:t> -две </a:t>
            </a:r>
            <a:r>
              <a:rPr lang="ru-RU" dirty="0"/>
              <a:t>короткие </a:t>
            </a:r>
            <a:r>
              <a:rPr lang="ru-RU" dirty="0" smtClean="0"/>
              <a:t>линии;</a:t>
            </a:r>
          </a:p>
          <a:p>
            <a:r>
              <a:rPr lang="ru-RU" i="1" dirty="0" smtClean="0"/>
              <a:t>линиями ворот - </a:t>
            </a:r>
            <a:r>
              <a:rPr lang="ru-RU" dirty="0" smtClean="0"/>
              <a:t> </a:t>
            </a:r>
            <a:r>
              <a:rPr lang="ru-RU" dirty="0"/>
              <a:t>так как на  </a:t>
            </a:r>
            <a:r>
              <a:rPr lang="ru-RU" dirty="0" smtClean="0"/>
              <a:t>них располагаются </a:t>
            </a:r>
            <a:r>
              <a:rPr lang="ru-RU" dirty="0"/>
              <a:t>ворота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286256"/>
            <a:ext cx="3348051" cy="2262197"/>
          </a:xfrm>
          <a:prstGeom prst="rect">
            <a:avLst/>
          </a:prstGeom>
        </p:spPr>
      </p:pic>
      <p:pic>
        <p:nvPicPr>
          <p:cNvPr id="5" name="Рисунок 4" descr="cKmjwnG.jpg"/>
          <p:cNvPicPr>
            <a:picLocks noChangeAspect="1"/>
          </p:cNvPicPr>
          <p:nvPr/>
        </p:nvPicPr>
        <p:blipFill>
          <a:blip r:embed="rId3" cstate="print"/>
          <a:srcRect t="16250"/>
          <a:stretch>
            <a:fillRect/>
          </a:stretch>
        </p:blipFill>
        <p:spPr>
          <a:xfrm>
            <a:off x="857224" y="4581128"/>
            <a:ext cx="3357586" cy="21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dirty="0"/>
              <a:t>Футбольный мяч должен быть </a:t>
            </a:r>
            <a:r>
              <a:rPr lang="ru-RU" dirty="0" smtClean="0"/>
              <a:t>сферической</a:t>
            </a:r>
            <a:r>
              <a:rPr lang="ru-RU" dirty="0"/>
              <a:t> </a:t>
            </a:r>
            <a:r>
              <a:rPr lang="ru-RU" dirty="0" smtClean="0"/>
              <a:t>формы.</a:t>
            </a:r>
            <a:endParaRPr lang="ru-RU" dirty="0"/>
          </a:p>
          <a:p>
            <a:pPr marL="0">
              <a:spcBef>
                <a:spcPts val="0"/>
              </a:spcBef>
            </a:pPr>
            <a:r>
              <a:rPr lang="ru-RU" dirty="0"/>
              <a:t>Мяч состоит из 3 частей: покрышки, подкладки и камеры.</a:t>
            </a:r>
          </a:p>
          <a:p>
            <a:pPr marL="0">
              <a:spcBef>
                <a:spcPts val="0"/>
              </a:spcBef>
            </a:pPr>
            <a:r>
              <a:rPr lang="ru-RU" dirty="0"/>
              <a:t>Покрышка — верхняя оболочка мяча, по которой наносятся удары.</a:t>
            </a:r>
          </a:p>
          <a:p>
            <a:pPr marL="0">
              <a:spcBef>
                <a:spcPts val="0"/>
              </a:spcBef>
            </a:pPr>
            <a:r>
              <a:rPr lang="ru-RU" dirty="0"/>
              <a:t>Подкладка — средняя оболочка мяча, от толщины которой зависит прочность мяча (чем толще, чем прочнее)</a:t>
            </a:r>
          </a:p>
          <a:p>
            <a:pPr marL="0">
              <a:spcBef>
                <a:spcPts val="0"/>
              </a:spcBef>
            </a:pPr>
            <a:r>
              <a:rPr lang="ru-RU" dirty="0"/>
              <a:t>Камера — центральная оболочка мяча, в которую закачивается воздух для более удобного нанесения ударов.</a:t>
            </a:r>
          </a:p>
          <a:p>
            <a:endParaRPr lang="ru-RU" dirty="0"/>
          </a:p>
        </p:txBody>
      </p:sp>
      <p:pic>
        <p:nvPicPr>
          <p:cNvPr id="4" name="Рисунок 3" descr="Football-Soccer-Player-Shoes-On-And-Photo-By-613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013176"/>
            <a:ext cx="3063854" cy="170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Стандартные положения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/>
          </a:bodyPr>
          <a:lstStyle/>
          <a:p>
            <a:r>
              <a:rPr lang="ru-RU" dirty="0" smtClean="0"/>
              <a:t>Начальный удар. </a:t>
            </a:r>
            <a:endParaRPr lang="ru-RU" dirty="0"/>
          </a:p>
          <a:p>
            <a:r>
              <a:rPr lang="ru-RU" dirty="0" smtClean="0"/>
              <a:t>Вбрасывание мяча</a:t>
            </a:r>
            <a:r>
              <a:rPr lang="ru-RU" dirty="0"/>
              <a:t> (аут). </a:t>
            </a:r>
          </a:p>
          <a:p>
            <a:r>
              <a:rPr lang="ru-RU" dirty="0" smtClean="0"/>
              <a:t>Удар от ворот. </a:t>
            </a:r>
            <a:endParaRPr lang="ru-RU" dirty="0"/>
          </a:p>
          <a:p>
            <a:r>
              <a:rPr lang="ru-RU" dirty="0" smtClean="0"/>
              <a:t>Угловой удар. </a:t>
            </a:r>
            <a:endParaRPr lang="ru-RU" dirty="0"/>
          </a:p>
          <a:p>
            <a:r>
              <a:rPr lang="ru-RU" dirty="0" smtClean="0"/>
              <a:t>Свободный удар. </a:t>
            </a:r>
            <a:endParaRPr lang="ru-RU" dirty="0"/>
          </a:p>
          <a:p>
            <a:r>
              <a:rPr lang="ru-RU" dirty="0" smtClean="0"/>
              <a:t>Штрафной удар. </a:t>
            </a:r>
            <a:endParaRPr lang="ru-RU" dirty="0"/>
          </a:p>
          <a:p>
            <a:r>
              <a:rPr lang="ru-RU" dirty="0" smtClean="0"/>
              <a:t>Пенальти.</a:t>
            </a:r>
            <a:endParaRPr lang="ru-RU" dirty="0"/>
          </a:p>
          <a:p>
            <a:r>
              <a:rPr lang="ru-RU" dirty="0" smtClean="0"/>
              <a:t>Спорный мяч. </a:t>
            </a:r>
            <a:endParaRPr lang="ru-RU" dirty="0"/>
          </a:p>
        </p:txBody>
      </p:sp>
      <p:pic>
        <p:nvPicPr>
          <p:cNvPr id="4" name="Рисунок 3" descr="San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714620"/>
            <a:ext cx="450059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</TotalTime>
  <Words>241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ОКУ «Новопоселёновская школа-интернат» </vt:lpstr>
      <vt:lpstr>Что такое футбол?</vt:lpstr>
      <vt:lpstr>      Правила игры </vt:lpstr>
      <vt:lpstr>Правила игры </vt:lpstr>
      <vt:lpstr>Правила игры </vt:lpstr>
      <vt:lpstr>Футбольное поле</vt:lpstr>
      <vt:lpstr>Разметка</vt:lpstr>
      <vt:lpstr>Мяч</vt:lpstr>
      <vt:lpstr>Стандартные положения </vt:lpstr>
      <vt:lpstr>Нарушения правил </vt:lpstr>
      <vt:lpstr>Недисциплинированное поведение </vt:lpstr>
      <vt:lpstr>Судьи </vt:lpstr>
      <vt:lpstr>      В настоящее время самый популярный и массовый вид спорта в Мире </vt:lpstr>
      <vt:lpstr>Интернет ресурсы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</dc:title>
  <dc:creator>Admin</dc:creator>
  <cp:lastModifiedBy>Admin</cp:lastModifiedBy>
  <cp:revision>21</cp:revision>
  <dcterms:created xsi:type="dcterms:W3CDTF">2015-11-30T17:54:43Z</dcterms:created>
  <dcterms:modified xsi:type="dcterms:W3CDTF">2016-03-21T19:07:37Z</dcterms:modified>
</cp:coreProperties>
</file>